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sldIdLst>
    <p:sldId id="256" r:id="rId3"/>
    <p:sldId id="258" r:id="rId4"/>
    <p:sldId id="277" r:id="rId5"/>
    <p:sldId id="257" r:id="rId6"/>
    <p:sldId id="275" r:id="rId7"/>
    <p:sldId id="278" r:id="rId8"/>
    <p:sldId id="259" r:id="rId9"/>
    <p:sldId id="274" r:id="rId10"/>
    <p:sldId id="260" r:id="rId11"/>
    <p:sldId id="279" r:id="rId12"/>
    <p:sldId id="261" r:id="rId13"/>
    <p:sldId id="262" r:id="rId14"/>
    <p:sldId id="280" r:id="rId15"/>
    <p:sldId id="271" r:id="rId16"/>
    <p:sldId id="281" r:id="rId17"/>
    <p:sldId id="264" r:id="rId18"/>
    <p:sldId id="266" r:id="rId19"/>
    <p:sldId id="282" r:id="rId20"/>
    <p:sldId id="267" r:id="rId21"/>
    <p:sldId id="273" r:id="rId22"/>
    <p:sldId id="268" r:id="rId23"/>
    <p:sldId id="26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C34963-D62C-450F-8674-FE3E23C5BAEA}" type="datetimeFigureOut">
              <a:rPr lang="en-US" smtClean="0"/>
              <a:t>2/11/2020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9307D6-DB1D-4794-9ACC-274B63EF8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460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24FB7-466B-42AB-8618-D29C14B62EF7}" type="datetimeFigureOut">
              <a:rPr lang="en-US" smtClean="0"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ED00-A923-41B3-9542-5E66F4F3C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08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24FB7-466B-42AB-8618-D29C14B62EF7}" type="datetimeFigureOut">
              <a:rPr lang="en-US" smtClean="0"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ED00-A923-41B3-9542-5E66F4F3C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33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24FB7-466B-42AB-8618-D29C14B62EF7}" type="datetimeFigureOut">
              <a:rPr lang="en-US" smtClean="0"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ED00-A923-41B3-9542-5E66F4F3C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324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C81EE-94F6-44C7-A380-E11128B924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A1E56-EF81-42BB-AD50-D0E4D4DFB0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122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C81EE-94F6-44C7-A380-E11128B924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A1E56-EF81-42BB-AD50-D0E4D4DFB0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521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C81EE-94F6-44C7-A380-E11128B924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A1E56-EF81-42BB-AD50-D0E4D4DFB0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129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C81EE-94F6-44C7-A380-E11128B924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A1E56-EF81-42BB-AD50-D0E4D4DFB0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664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C81EE-94F6-44C7-A380-E11128B924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A1E56-EF81-42BB-AD50-D0E4D4DFB0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520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C81EE-94F6-44C7-A380-E11128B924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A1E56-EF81-42BB-AD50-D0E4D4DFB0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4820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C81EE-94F6-44C7-A380-E11128B924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A1E56-EF81-42BB-AD50-D0E4D4DFB0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4075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C81EE-94F6-44C7-A380-E11128B924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A1E56-EF81-42BB-AD50-D0E4D4DFB0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771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24FB7-466B-42AB-8618-D29C14B62EF7}" type="datetimeFigureOut">
              <a:rPr lang="en-US" smtClean="0"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ED00-A923-41B3-9542-5E66F4F3C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406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C81EE-94F6-44C7-A380-E11128B924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A1E56-EF81-42BB-AD50-D0E4D4DFB0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678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C81EE-94F6-44C7-A380-E11128B924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A1E56-EF81-42BB-AD50-D0E4D4DFB0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632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C81EE-94F6-44C7-A380-E11128B924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A1E56-EF81-42BB-AD50-D0E4D4DFB0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86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24FB7-466B-42AB-8618-D29C14B62EF7}" type="datetimeFigureOut">
              <a:rPr lang="en-US" smtClean="0"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ED00-A923-41B3-9542-5E66F4F3C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313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24FB7-466B-42AB-8618-D29C14B62EF7}" type="datetimeFigureOut">
              <a:rPr lang="en-US" smtClean="0"/>
              <a:t>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ED00-A923-41B3-9542-5E66F4F3C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50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24FB7-466B-42AB-8618-D29C14B62EF7}" type="datetimeFigureOut">
              <a:rPr lang="en-US" smtClean="0"/>
              <a:t>2/11/2020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ED00-A923-41B3-9542-5E66F4F3C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321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24FB7-466B-42AB-8618-D29C14B62EF7}" type="datetimeFigureOut">
              <a:rPr lang="en-US" smtClean="0"/>
              <a:t>2/11/2020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ED00-A923-41B3-9542-5E66F4F3C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038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24FB7-466B-42AB-8618-D29C14B62EF7}" type="datetimeFigureOut">
              <a:rPr lang="en-US" smtClean="0"/>
              <a:t>2/11/2020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ED00-A923-41B3-9542-5E66F4F3C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34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24FB7-466B-42AB-8618-D29C14B62EF7}" type="datetimeFigureOut">
              <a:rPr lang="en-US" smtClean="0"/>
              <a:t>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ED00-A923-41B3-9542-5E66F4F3C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14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24FB7-466B-42AB-8618-D29C14B62EF7}" type="datetimeFigureOut">
              <a:rPr lang="en-US" smtClean="0"/>
              <a:t>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ED00-A923-41B3-9542-5E66F4F3C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07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23000">
              <a:schemeClr val="accent1">
                <a:lumMod val="40000"/>
                <a:lumOff val="60000"/>
              </a:schemeClr>
            </a:gs>
            <a:gs pos="69000">
              <a:schemeClr val="accent1">
                <a:lumMod val="60000"/>
                <a:lumOff val="40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24FB7-466B-42AB-8618-D29C14B62EF7}" type="datetimeFigureOut">
              <a:rPr lang="en-US" smtClean="0"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7ED00-A923-41B3-9542-5E66F4F3C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0470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23000">
              <a:schemeClr val="accent1">
                <a:lumMod val="40000"/>
                <a:lumOff val="60000"/>
              </a:schemeClr>
            </a:gs>
            <a:gs pos="69000">
              <a:schemeClr val="accent1">
                <a:lumMod val="60000"/>
                <a:lumOff val="40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C81EE-94F6-44C7-A380-E11128B924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A1E56-EF81-42BB-AD50-D0E4D4DFB0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357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vIDxu7twpc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os7w8xrcEs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0e_ymrgZGLc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" y="24097"/>
            <a:ext cx="3516086" cy="697321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Plate Tectonics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3884023"/>
            <a:ext cx="10787743" cy="297397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3300" dirty="0" smtClean="0">
                <a:solidFill>
                  <a:schemeClr val="bg1"/>
                </a:solidFill>
              </a:rPr>
              <a:t>The theory is called </a:t>
            </a:r>
            <a:r>
              <a:rPr lang="en-US" sz="3300" u="sng" dirty="0" smtClean="0">
                <a:solidFill>
                  <a:schemeClr val="bg1"/>
                </a:solidFill>
              </a:rPr>
              <a:t>plate tectonics </a:t>
            </a:r>
            <a:r>
              <a:rPr lang="en-US" sz="3300" dirty="0" smtClean="0">
                <a:solidFill>
                  <a:schemeClr val="bg1"/>
                </a:solidFill>
              </a:rPr>
              <a:t>and states that Earth’s surface is</a:t>
            </a:r>
          </a:p>
          <a:p>
            <a:pPr marL="0" indent="0">
              <a:buNone/>
            </a:pPr>
            <a:r>
              <a:rPr lang="en-US" sz="3300" dirty="0" smtClean="0">
                <a:solidFill>
                  <a:schemeClr val="bg1"/>
                </a:solidFill>
              </a:rPr>
              <a:t>broken into large, rigid pieces that move with respect to each other.</a:t>
            </a:r>
          </a:p>
          <a:p>
            <a:pPr marL="0" indent="0">
              <a:buNone/>
            </a:pPr>
            <a:r>
              <a:rPr lang="en-US" sz="33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3300" dirty="0" smtClean="0">
                <a:solidFill>
                  <a:schemeClr val="bg1"/>
                </a:solidFill>
              </a:rPr>
              <a:t>These pieces, or </a:t>
            </a:r>
            <a:r>
              <a:rPr lang="en-US" sz="3300" u="sng" dirty="0" smtClean="0">
                <a:solidFill>
                  <a:schemeClr val="bg1"/>
                </a:solidFill>
              </a:rPr>
              <a:t>tectonic plates</a:t>
            </a:r>
            <a:r>
              <a:rPr lang="en-US" sz="3300" dirty="0" smtClean="0">
                <a:solidFill>
                  <a:schemeClr val="bg1"/>
                </a:solidFill>
              </a:rPr>
              <a:t>, move slowly over Earth’s surface</a:t>
            </a:r>
            <a:r>
              <a:rPr lang="en-US" sz="3300" dirty="0" smtClean="0"/>
              <a:t>. </a:t>
            </a:r>
            <a:endParaRPr lang="en-US" sz="3300" dirty="0"/>
          </a:p>
        </p:txBody>
      </p:sp>
      <p:sp>
        <p:nvSpPr>
          <p:cNvPr id="2" name="Rectangle 1"/>
          <p:cNvSpPr/>
          <p:nvPr/>
        </p:nvSpPr>
        <p:spPr>
          <a:xfrm>
            <a:off x="0" y="651818"/>
            <a:ext cx="113963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During the 1960s, scientists developed a theory to explain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many of the features on Earth’s surface.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0361" y="396493"/>
            <a:ext cx="2194764" cy="2224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89" y="1605925"/>
            <a:ext cx="5442857" cy="264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5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073" y="73891"/>
            <a:ext cx="4867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Divergent Boundary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48855" y="947566"/>
            <a:ext cx="118040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/>
              <a:t>Divergent Boundary </a:t>
            </a:r>
            <a:r>
              <a:rPr lang="en-US" sz="3200" dirty="0" smtClean="0"/>
              <a:t>– a boundary where two plates move AWAY from each other.</a:t>
            </a:r>
          </a:p>
          <a:p>
            <a:endParaRPr lang="en-US" sz="2800" dirty="0"/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868" y="2360023"/>
            <a:ext cx="7621708" cy="30860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21476" y="5977260"/>
            <a:ext cx="99706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dirty="0" smtClean="0"/>
              <a:t>As </a:t>
            </a:r>
            <a:r>
              <a:rPr lang="en-US" altLang="en-US" sz="3200" dirty="0"/>
              <a:t>plates move apart new material is erupted to fill the gap</a:t>
            </a:r>
          </a:p>
        </p:txBody>
      </p:sp>
    </p:spTree>
    <p:extLst>
      <p:ext uri="{BB962C8B-B14F-4D97-AF65-F5344CB8AC3E}">
        <p14:creationId xmlns:p14="http://schemas.microsoft.com/office/powerpoint/2010/main" val="976519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4655" y="-279766"/>
            <a:ext cx="5985164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Divergent Boundaries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395" y="939096"/>
            <a:ext cx="4429896" cy="5531371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The boundary between the North American Plate and the Eurasian Plate is a </a:t>
            </a:r>
            <a:r>
              <a:rPr lang="en-US" sz="3600" b="1" u="sng" dirty="0" smtClean="0">
                <a:solidFill>
                  <a:schemeClr val="bg1"/>
                </a:solidFill>
              </a:rPr>
              <a:t>divergent boundary</a:t>
            </a:r>
            <a:r>
              <a:rPr lang="en-US" sz="3600" dirty="0" smtClean="0">
                <a:solidFill>
                  <a:schemeClr val="bg1"/>
                </a:solidFill>
              </a:rPr>
              <a:t>.</a:t>
            </a: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As </a:t>
            </a:r>
            <a:r>
              <a:rPr lang="en-US" sz="3600" b="1" i="1" dirty="0" smtClean="0">
                <a:solidFill>
                  <a:schemeClr val="bg1"/>
                </a:solidFill>
              </a:rPr>
              <a:t>plates move apart</a:t>
            </a:r>
            <a:r>
              <a:rPr lang="en-US" sz="3600" dirty="0" smtClean="0">
                <a:solidFill>
                  <a:schemeClr val="bg1"/>
                </a:solidFill>
              </a:rPr>
              <a:t>, new crust forms between them</a:t>
            </a:r>
            <a:r>
              <a:rPr lang="en-US" sz="3200" dirty="0" smtClean="0">
                <a:solidFill>
                  <a:schemeClr val="bg1"/>
                </a:solidFill>
              </a:rPr>
              <a:t>.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7832" y="3974484"/>
            <a:ext cx="3760531" cy="25830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329" y="84948"/>
            <a:ext cx="3540709" cy="36731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323" y="2623150"/>
            <a:ext cx="4010480" cy="340317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145304" y="3245099"/>
            <a:ext cx="254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/>
              <a:t>Divergent: Atlantic Ridge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6598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" y="0"/>
            <a:ext cx="5126183" cy="81304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Convergent Boundaries</a:t>
            </a:r>
            <a:endParaRPr lang="en-US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987" y="640708"/>
            <a:ext cx="118265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 boundary where two plates </a:t>
            </a:r>
            <a:r>
              <a:rPr lang="en-US" sz="2800" b="1" i="1" dirty="0">
                <a:solidFill>
                  <a:schemeClr val="bg1"/>
                </a:solidFill>
              </a:rPr>
              <a:t>move toward each </a:t>
            </a:r>
            <a:r>
              <a:rPr lang="en-US" sz="2800" b="1" dirty="0">
                <a:solidFill>
                  <a:schemeClr val="bg1"/>
                </a:solidFill>
              </a:rPr>
              <a:t>other is </a:t>
            </a:r>
            <a:r>
              <a:rPr lang="en-US" sz="2800" b="1" dirty="0" smtClean="0">
                <a:solidFill>
                  <a:schemeClr val="bg1"/>
                </a:solidFill>
              </a:rPr>
              <a:t>a </a:t>
            </a:r>
            <a:r>
              <a:rPr lang="en-US" sz="2800" b="1" u="sng" dirty="0" smtClean="0">
                <a:solidFill>
                  <a:schemeClr val="bg1"/>
                </a:solidFill>
              </a:rPr>
              <a:t>convergent boundary</a:t>
            </a:r>
            <a:r>
              <a:rPr lang="en-US" sz="2800" b="1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14" y="4296083"/>
            <a:ext cx="5638777" cy="23085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2886" y="1189324"/>
            <a:ext cx="2984460" cy="29071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9503" y="4199177"/>
            <a:ext cx="5564452" cy="25023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9964" y="1541957"/>
            <a:ext cx="815894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chemeClr val="bg1"/>
                </a:solidFill>
              </a:rPr>
              <a:t>There are three </a:t>
            </a:r>
            <a:r>
              <a:rPr lang="en-US" altLang="en-US" sz="3200" b="1" dirty="0" smtClean="0">
                <a:solidFill>
                  <a:schemeClr val="bg1"/>
                </a:solidFill>
              </a:rPr>
              <a:t>types </a:t>
            </a:r>
            <a:r>
              <a:rPr lang="en-US" altLang="en-US" sz="3200" b="1" dirty="0">
                <a:solidFill>
                  <a:schemeClr val="bg1"/>
                </a:solidFill>
              </a:rPr>
              <a:t>of convergent plate </a:t>
            </a:r>
            <a:r>
              <a:rPr lang="en-US" altLang="en-US" sz="3200" b="1" dirty="0" smtClean="0">
                <a:solidFill>
                  <a:schemeClr val="bg1"/>
                </a:solidFill>
              </a:rPr>
              <a:t>boundaries:</a:t>
            </a:r>
            <a:endParaRPr lang="en-US" altLang="en-US" sz="3200" b="1" dirty="0">
              <a:solidFill>
                <a:schemeClr val="bg1"/>
              </a:solidFill>
            </a:endParaRPr>
          </a:p>
          <a:p>
            <a:pPr lvl="1"/>
            <a:r>
              <a:rPr lang="en-US" altLang="en-US" sz="3200" dirty="0" smtClean="0">
                <a:solidFill>
                  <a:schemeClr val="bg1"/>
                </a:solidFill>
              </a:rPr>
              <a:t>1. Continent-continent </a:t>
            </a:r>
            <a:r>
              <a:rPr lang="en-US" altLang="en-US" sz="3200" dirty="0">
                <a:solidFill>
                  <a:schemeClr val="bg1"/>
                </a:solidFill>
              </a:rPr>
              <a:t>collision</a:t>
            </a:r>
          </a:p>
          <a:p>
            <a:pPr lvl="1"/>
            <a:r>
              <a:rPr lang="en-US" altLang="en-US" sz="3200" dirty="0" smtClean="0">
                <a:solidFill>
                  <a:schemeClr val="bg1"/>
                </a:solidFill>
              </a:rPr>
              <a:t>2.  Continent-oceanic </a:t>
            </a:r>
            <a:r>
              <a:rPr lang="en-US" altLang="en-US" sz="3200" dirty="0">
                <a:solidFill>
                  <a:schemeClr val="bg1"/>
                </a:solidFill>
              </a:rPr>
              <a:t>crust collision</a:t>
            </a:r>
          </a:p>
          <a:p>
            <a:pPr lvl="1"/>
            <a:r>
              <a:rPr lang="en-US" altLang="en-US" sz="3200" dirty="0" smtClean="0">
                <a:solidFill>
                  <a:schemeClr val="bg1"/>
                </a:solidFill>
              </a:rPr>
              <a:t>3.  Ocean-ocean </a:t>
            </a:r>
            <a:r>
              <a:rPr lang="en-US" altLang="en-US" sz="3200" dirty="0">
                <a:solidFill>
                  <a:schemeClr val="bg1"/>
                </a:solidFill>
              </a:rPr>
              <a:t>collision</a:t>
            </a:r>
          </a:p>
        </p:txBody>
      </p:sp>
    </p:spTree>
    <p:extLst>
      <p:ext uri="{BB962C8B-B14F-4D97-AF65-F5344CB8AC3E}">
        <p14:creationId xmlns:p14="http://schemas.microsoft.com/office/powerpoint/2010/main" val="6323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6" y="646331"/>
            <a:ext cx="7890741" cy="47551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840" y="0"/>
            <a:ext cx="6234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Convergent Boundary:</a:t>
            </a:r>
            <a:endParaRPr lang="en-US" sz="3600" b="1" dirty="0"/>
          </a:p>
        </p:txBody>
      </p:sp>
      <p:pic>
        <p:nvPicPr>
          <p:cNvPr id="4" name="Picture 10" descr="Himalaya-form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873" y="129202"/>
            <a:ext cx="2819834" cy="511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77382" y="5310909"/>
            <a:ext cx="5754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Example: The Himalayas</a:t>
            </a:r>
            <a:endParaRPr lang="en-US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009" y="5401450"/>
            <a:ext cx="6096528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03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3672" y="0"/>
            <a:ext cx="752718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Convergent Boundary - Oceanic to Oceanic </a:t>
            </a:r>
          </a:p>
          <a:p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0850" y="4290319"/>
            <a:ext cx="4491387" cy="23579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5" y="639228"/>
            <a:ext cx="7045897" cy="42320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0873" y="5452216"/>
            <a:ext cx="66127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Example : Marianas Trench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 Philippine Plate </a:t>
            </a:r>
            <a:r>
              <a:rPr lang="en-US" sz="2400" b="1" u="sng" dirty="0" err="1">
                <a:solidFill>
                  <a:schemeClr val="bg1"/>
                </a:solidFill>
              </a:rPr>
              <a:t>subducts</a:t>
            </a:r>
            <a:r>
              <a:rPr lang="en-US" sz="2400" b="1" dirty="0">
                <a:solidFill>
                  <a:schemeClr val="bg1"/>
                </a:solidFill>
              </a:rPr>
              <a:t> under Pacific Plate</a:t>
            </a:r>
          </a:p>
        </p:txBody>
      </p:sp>
      <p:sp>
        <p:nvSpPr>
          <p:cNvPr id="8" name="Rectangle 7"/>
          <p:cNvSpPr/>
          <p:nvPr/>
        </p:nvSpPr>
        <p:spPr>
          <a:xfrm>
            <a:off x="7726350" y="487885"/>
            <a:ext cx="381250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 smtClean="0">
                <a:solidFill>
                  <a:schemeClr val="bg1"/>
                </a:solidFill>
              </a:rPr>
              <a:t>Subduction</a:t>
            </a:r>
            <a:r>
              <a:rPr lang="en-US" sz="2800" dirty="0" smtClean="0">
                <a:solidFill>
                  <a:schemeClr val="bg1"/>
                </a:solidFill>
              </a:rPr>
              <a:t> is </a:t>
            </a:r>
            <a:r>
              <a:rPr lang="en-US" sz="2800" dirty="0">
                <a:solidFill>
                  <a:schemeClr val="bg1"/>
                </a:solidFill>
              </a:rPr>
              <a:t>the process that occurs when one tectonic plate moves </a:t>
            </a:r>
            <a:r>
              <a:rPr lang="en-US" sz="2800" dirty="0" smtClean="0">
                <a:solidFill>
                  <a:schemeClr val="bg1"/>
                </a:solidFill>
              </a:rPr>
              <a:t>under </a:t>
            </a:r>
            <a:r>
              <a:rPr lang="en-US" sz="2800" dirty="0">
                <a:solidFill>
                  <a:schemeClr val="bg1"/>
                </a:solidFill>
              </a:rPr>
              <a:t>another tectonic plate. </a:t>
            </a:r>
          </a:p>
        </p:txBody>
      </p:sp>
    </p:spTree>
    <p:extLst>
      <p:ext uri="{BB962C8B-B14F-4D97-AF65-F5344CB8AC3E}">
        <p14:creationId xmlns:p14="http://schemas.microsoft.com/office/powerpoint/2010/main" val="178282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455" y="74059"/>
            <a:ext cx="10261600" cy="667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60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0433"/>
            <a:ext cx="5144655" cy="92681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Transform Boundaries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17" y="1557252"/>
            <a:ext cx="7446879" cy="1027612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boundary between the Pacific Plate and the North American Plate in California is an example of a </a:t>
            </a:r>
            <a:r>
              <a:rPr lang="en-US" u="sng" dirty="0" smtClean="0">
                <a:solidFill>
                  <a:schemeClr val="bg1"/>
                </a:solidFill>
              </a:rPr>
              <a:t>transform boundary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b="1" i="1" dirty="0" smtClean="0">
                <a:solidFill>
                  <a:schemeClr val="bg1"/>
                </a:solidFill>
              </a:rPr>
              <a:t>San Andreas Fault </a:t>
            </a:r>
            <a:r>
              <a:rPr lang="en-US" dirty="0" smtClean="0">
                <a:solidFill>
                  <a:schemeClr val="bg1"/>
                </a:solidFill>
              </a:rPr>
              <a:t>line is created by this boundary.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618" y="656705"/>
            <a:ext cx="99897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 smtClean="0">
                <a:solidFill>
                  <a:schemeClr val="bg1"/>
                </a:solidFill>
              </a:rPr>
              <a:t>Transform Boundary </a:t>
            </a:r>
            <a:r>
              <a:rPr lang="en-US" sz="2800" dirty="0" smtClean="0">
                <a:solidFill>
                  <a:schemeClr val="bg1"/>
                </a:solidFill>
              </a:rPr>
              <a:t>– When two </a:t>
            </a:r>
            <a:r>
              <a:rPr lang="en-US" sz="2800" dirty="0">
                <a:solidFill>
                  <a:schemeClr val="bg1"/>
                </a:solidFill>
              </a:rPr>
              <a:t>plates </a:t>
            </a:r>
            <a:r>
              <a:rPr lang="en-US" sz="2800" b="1" dirty="0">
                <a:solidFill>
                  <a:schemeClr val="bg1"/>
                </a:solidFill>
              </a:rPr>
              <a:t>slide past each </a:t>
            </a:r>
            <a:r>
              <a:rPr lang="en-US" sz="2800" dirty="0" smtClean="0">
                <a:solidFill>
                  <a:schemeClr val="bg1"/>
                </a:solidFill>
              </a:rPr>
              <a:t>other.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18" y="3989803"/>
            <a:ext cx="3870036" cy="23083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114" y="1087905"/>
            <a:ext cx="4392168" cy="33572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9241" y="3670082"/>
            <a:ext cx="3366919" cy="318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63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004"/>
            <a:ext cx="816864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Plate Motion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Tectonic </a:t>
            </a:r>
            <a:r>
              <a:rPr lang="en-US" sz="2800" dirty="0">
                <a:solidFill>
                  <a:schemeClr val="bg1"/>
                </a:solidFill>
              </a:rPr>
              <a:t>plates </a:t>
            </a:r>
            <a:r>
              <a:rPr lang="en-US" sz="2800" u="sng" dirty="0">
                <a:solidFill>
                  <a:schemeClr val="bg1"/>
                </a:solidFill>
              </a:rPr>
              <a:t>move horizontally </a:t>
            </a:r>
            <a:r>
              <a:rPr lang="en-US" sz="2800" dirty="0">
                <a:solidFill>
                  <a:schemeClr val="bg1"/>
                </a:solidFill>
              </a:rPr>
              <a:t>over Earth’s surface.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The plates move </a:t>
            </a:r>
            <a:r>
              <a:rPr lang="en-US" sz="2800" u="sng" dirty="0">
                <a:solidFill>
                  <a:schemeClr val="bg1"/>
                </a:solidFill>
              </a:rPr>
              <a:t>so slowly </a:t>
            </a:r>
            <a:r>
              <a:rPr lang="en-US" sz="2800" dirty="0">
                <a:solidFill>
                  <a:schemeClr val="bg1"/>
                </a:solidFill>
              </a:rPr>
              <a:t>that geologists could not </a:t>
            </a:r>
            <a:r>
              <a:rPr lang="en-US" sz="2800" dirty="0" smtClean="0">
                <a:solidFill>
                  <a:schemeClr val="bg1"/>
                </a:solidFill>
              </a:rPr>
              <a:t>measure their </a:t>
            </a:r>
            <a:r>
              <a:rPr lang="en-US" sz="2800" dirty="0">
                <a:solidFill>
                  <a:schemeClr val="bg1"/>
                </a:solidFill>
              </a:rPr>
              <a:t>movement before the mid-twentieth century. </a:t>
            </a:r>
            <a:endParaRPr lang="en-US" sz="28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The position of any point on Earth’s surface can be accurately measured using the network of satellites known as the Global Positioning System </a:t>
            </a:r>
            <a:r>
              <a:rPr lang="en-US" sz="2800" b="1" u="sng" dirty="0">
                <a:solidFill>
                  <a:schemeClr val="bg1"/>
                </a:solidFill>
              </a:rPr>
              <a:t>(GPS). </a:t>
            </a:r>
            <a:endParaRPr lang="en-US" sz="2800" b="1" u="sng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This technology has determined that North America is separating from Europe at an average rate of just </a:t>
            </a:r>
            <a:r>
              <a:rPr lang="en-US" sz="2800" b="1" u="sng" dirty="0">
                <a:solidFill>
                  <a:schemeClr val="bg1"/>
                </a:solidFill>
              </a:rPr>
              <a:t>2.5 cm/yr.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96387" y="5473037"/>
            <a:ext cx="83893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By tracking tectonic plate positions over several years, scientists can measure the speed and the direction of plate movement.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1523" y="2683773"/>
            <a:ext cx="4130746" cy="20681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378" y="171294"/>
            <a:ext cx="3720773" cy="209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65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0910" y="-91757"/>
            <a:ext cx="869141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/>
              <a:t>We can measure how fast tectonic plates are moving today, but how do scientists know what the rates of plate movement have been over geologic time? </a:t>
            </a:r>
            <a:endParaRPr lang="en-US" alt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 smtClean="0"/>
              <a:t>The </a:t>
            </a:r>
            <a:r>
              <a:rPr lang="en-US" altLang="en-US" sz="2800" dirty="0"/>
              <a:t>oceans hold one of the key pieces to the puzzle. Because the ocean-floor magnetic striping records the flip-flops in the Earth's magnetic field, scientists, knowing the approximate duration of the reversal, can calculate the average rate of plate movement during a given time span. 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230910" y="3983770"/>
            <a:ext cx="6096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u="sng" dirty="0">
                <a:latin typeface="Calibri" panose="020F0502020204030204" pitchFamily="34" charset="0"/>
              </a:rPr>
              <a:t>Evidence from Magnetic Stripes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en-US" sz="2800" dirty="0" smtClean="0">
                <a:latin typeface="Calibri" panose="020F0502020204030204" pitchFamily="34" charset="0"/>
              </a:rPr>
              <a:t>Rocks </a:t>
            </a:r>
            <a:r>
              <a:rPr lang="en-US" altLang="en-US" sz="2800" dirty="0">
                <a:latin typeface="Calibri" panose="020F0502020204030204" pitchFamily="34" charset="0"/>
              </a:rPr>
              <a:t>that make up the ocean floor lie in a pattern of magnetized stripes which hold a record of the reversals in Earth’s magnetic field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9963" y="250012"/>
            <a:ext cx="3239211" cy="2613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510" y="3445163"/>
            <a:ext cx="4072778" cy="341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1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018" y="144871"/>
            <a:ext cx="11885022" cy="66042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UvIDxu7twpc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18011" y="791202"/>
            <a:ext cx="11547566" cy="53116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6018" y="6102812"/>
            <a:ext cx="114691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 </a:t>
            </a:r>
            <a:r>
              <a:rPr lang="en-US" sz="2400" u="sng" dirty="0"/>
              <a:t>divergent boundary </a:t>
            </a:r>
            <a:r>
              <a:rPr lang="en-US" sz="2400" dirty="0"/>
              <a:t>formed between North America and Europe about 200 million years ago. The plates moved apart</a:t>
            </a:r>
            <a:r>
              <a:rPr lang="en-US" sz="2400" dirty="0" smtClean="0"/>
              <a:t>, and </a:t>
            </a:r>
            <a:r>
              <a:rPr lang="en-US" sz="2400" dirty="0"/>
              <a:t>the Atlantic Ocean formed.</a:t>
            </a:r>
          </a:p>
        </p:txBody>
      </p:sp>
      <p:sp>
        <p:nvSpPr>
          <p:cNvPr id="5" name="Rectangle 4"/>
          <p:cNvSpPr/>
          <p:nvPr/>
        </p:nvSpPr>
        <p:spPr>
          <a:xfrm>
            <a:off x="142603" y="0"/>
            <a:ext cx="118229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Even though plates move slowly, dramatic changes occur over long periods of time.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North America and Europe once were part of a large continent called </a:t>
            </a:r>
            <a:r>
              <a:rPr lang="en-US" sz="2400" b="1" dirty="0"/>
              <a:t>Pangaea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112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623560" cy="827949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What is a tectonic plate?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631381"/>
            <a:ext cx="8544034" cy="38462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b="1" u="sng" dirty="0" smtClean="0">
                <a:solidFill>
                  <a:schemeClr val="bg1"/>
                </a:solidFill>
              </a:rPr>
              <a:t>lithosphere</a:t>
            </a:r>
            <a:r>
              <a:rPr lang="en-US" dirty="0" smtClean="0">
                <a:solidFill>
                  <a:schemeClr val="bg1"/>
                </a:solidFill>
              </a:rPr>
              <a:t> forms a rigid shell on the outside of Earth. The rocks in the lithosphere do not bend easily!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Broken into large pieces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- Tectonic plates. </a:t>
            </a:r>
          </a:p>
        </p:txBody>
      </p:sp>
      <p:sp>
        <p:nvSpPr>
          <p:cNvPr id="4" name="Rectangle 3"/>
          <p:cNvSpPr/>
          <p:nvPr/>
        </p:nvSpPr>
        <p:spPr>
          <a:xfrm>
            <a:off x="5852160" y="147117"/>
            <a:ext cx="64979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The Earth is not a solid ball of rock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0924" y="5044391"/>
            <a:ext cx="4093030" cy="1658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2986"/>
            <a:ext cx="8379495" cy="379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3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os7w8xrcEs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84213" y="230188"/>
            <a:ext cx="11142662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7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95"/>
            <a:ext cx="5149467" cy="805660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Why do tectonic plates move?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657290"/>
            <a:ext cx="7407564" cy="25254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 smtClean="0">
                <a:solidFill>
                  <a:schemeClr val="bg1"/>
                </a:solidFill>
              </a:rPr>
              <a:t>Fluids do not heat evenly. Some of a fluid can be warmer and less dense, while some is cooler and more dense.</a:t>
            </a:r>
          </a:p>
          <a:p>
            <a:r>
              <a:rPr lang="en-US" sz="2600" dirty="0" smtClean="0">
                <a:solidFill>
                  <a:schemeClr val="bg1"/>
                </a:solidFill>
              </a:rPr>
              <a:t>The </a:t>
            </a:r>
            <a:r>
              <a:rPr lang="en-US" sz="2600" b="1" dirty="0" smtClean="0">
                <a:solidFill>
                  <a:schemeClr val="bg1"/>
                </a:solidFill>
              </a:rPr>
              <a:t>warmer, less dense </a:t>
            </a:r>
            <a:r>
              <a:rPr lang="en-US" sz="2600" dirty="0" smtClean="0">
                <a:solidFill>
                  <a:schemeClr val="bg1"/>
                </a:solidFill>
              </a:rPr>
              <a:t>fluid </a:t>
            </a:r>
            <a:r>
              <a:rPr lang="en-US" sz="2600" u="sng" dirty="0" smtClean="0">
                <a:solidFill>
                  <a:schemeClr val="bg1"/>
                </a:solidFill>
              </a:rPr>
              <a:t>rises</a:t>
            </a:r>
          </a:p>
          <a:p>
            <a:r>
              <a:rPr lang="en-US" sz="2600" dirty="0" smtClean="0">
                <a:solidFill>
                  <a:schemeClr val="bg1"/>
                </a:solidFill>
              </a:rPr>
              <a:t>The </a:t>
            </a:r>
            <a:r>
              <a:rPr lang="en-US" sz="2600" b="1" dirty="0" smtClean="0">
                <a:solidFill>
                  <a:schemeClr val="bg1"/>
                </a:solidFill>
              </a:rPr>
              <a:t>cooler, denser fluid </a:t>
            </a:r>
            <a:r>
              <a:rPr lang="en-US" sz="2600" u="sng" dirty="0" smtClean="0">
                <a:solidFill>
                  <a:schemeClr val="bg1"/>
                </a:solidFill>
              </a:rPr>
              <a:t>sinks</a:t>
            </a:r>
            <a:r>
              <a:rPr lang="en-US" sz="2600" dirty="0" smtClean="0">
                <a:solidFill>
                  <a:schemeClr val="bg1"/>
                </a:solidFill>
              </a:rPr>
              <a:t>. 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bg1"/>
                </a:solidFill>
              </a:rPr>
              <a:t>The circulation within fluids caused by differences in density and thermal energy is called </a:t>
            </a:r>
            <a:r>
              <a:rPr lang="en-US" sz="2600" b="1" u="sng" dirty="0" smtClean="0">
                <a:solidFill>
                  <a:schemeClr val="bg1"/>
                </a:solidFill>
              </a:rPr>
              <a:t>convection</a:t>
            </a:r>
            <a:r>
              <a:rPr lang="en-US" sz="2600" dirty="0" smtClean="0">
                <a:solidFill>
                  <a:schemeClr val="bg1"/>
                </a:solidFill>
              </a:rPr>
              <a:t>.</a:t>
            </a:r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763" y="3726437"/>
            <a:ext cx="4468377" cy="31315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39377" y="134069"/>
            <a:ext cx="2284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u="sng" dirty="0">
                <a:solidFill>
                  <a:schemeClr val="bg1"/>
                </a:solidFill>
              </a:rPr>
              <a:t>Convection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76" y="271342"/>
            <a:ext cx="4396506" cy="32973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366" y="3841173"/>
            <a:ext cx="4022436" cy="301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4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77" y="3065417"/>
            <a:ext cx="2647406" cy="360534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8377" y="8268"/>
            <a:ext cx="125925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 smtClean="0">
                <a:solidFill>
                  <a:schemeClr val="bg1"/>
                </a:solidFill>
              </a:rPr>
              <a:t>Convection </a:t>
            </a:r>
            <a:r>
              <a:rPr lang="en-US" sz="2400" b="1" dirty="0" smtClean="0">
                <a:solidFill>
                  <a:schemeClr val="bg1"/>
                </a:solidFill>
              </a:rPr>
              <a:t>occurs in Earth’s </a:t>
            </a:r>
            <a:r>
              <a:rPr lang="en-US" sz="2400" b="1" u="sng" dirty="0" smtClean="0">
                <a:solidFill>
                  <a:schemeClr val="bg1"/>
                </a:solidFill>
              </a:rPr>
              <a:t>asthenosphere</a:t>
            </a:r>
            <a:r>
              <a:rPr lang="en-US" sz="2400" b="1" dirty="0" smtClean="0">
                <a:solidFill>
                  <a:schemeClr val="bg1"/>
                </a:solidFill>
              </a:rPr>
              <a:t>, the layer just below the lithosphere.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8909" y="5525459"/>
            <a:ext cx="992038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2800" b="1" dirty="0">
                <a:solidFill>
                  <a:schemeClr val="bg1"/>
                </a:solidFill>
              </a:rPr>
              <a:t>As the mantle </a:t>
            </a:r>
            <a:r>
              <a:rPr lang="en-US" sz="2800" b="1" dirty="0" err="1">
                <a:solidFill>
                  <a:schemeClr val="bg1"/>
                </a:solidFill>
              </a:rPr>
              <a:t>convects</a:t>
            </a:r>
            <a:r>
              <a:rPr lang="en-US" sz="2800" b="1" dirty="0">
                <a:solidFill>
                  <a:schemeClr val="bg1"/>
                </a:solidFill>
              </a:rPr>
              <a:t>, it pulls and pushes the tectonic plates.</a:t>
            </a:r>
          </a:p>
        </p:txBody>
      </p:sp>
      <p:sp>
        <p:nvSpPr>
          <p:cNvPr id="7" name="Rectangle 6"/>
          <p:cNvSpPr/>
          <p:nvPr/>
        </p:nvSpPr>
        <p:spPr>
          <a:xfrm>
            <a:off x="78377" y="600661"/>
            <a:ext cx="89158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Convection in the mantle can drag plates over the surface of Earth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19" y="1326331"/>
            <a:ext cx="5462254" cy="40966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499" y="1371418"/>
            <a:ext cx="5355508" cy="401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78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5" y="267621"/>
            <a:ext cx="10225953" cy="600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9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88" y="0"/>
            <a:ext cx="3768634" cy="714738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Asthenosphere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333" y="1930834"/>
            <a:ext cx="5091809" cy="562300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The </a:t>
            </a:r>
            <a:r>
              <a:rPr lang="en-US" sz="3200" u="sng" dirty="0" smtClean="0">
                <a:solidFill>
                  <a:schemeClr val="bg1"/>
                </a:solidFill>
              </a:rPr>
              <a:t>asthenosphere</a:t>
            </a:r>
            <a:r>
              <a:rPr lang="en-US" sz="3200" dirty="0" smtClean="0">
                <a:solidFill>
                  <a:schemeClr val="bg1"/>
                </a:solidFill>
              </a:rPr>
              <a:t> is hotter than the lithosphere and can bend more easily.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The ability of the asthenosphere to bend relates to tectonic plate movement</a:t>
            </a:r>
            <a:r>
              <a:rPr lang="en-US" sz="32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30888" y="710637"/>
            <a:ext cx="116536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The partially melted portion of the mantle below the lithosphere is the </a:t>
            </a:r>
            <a:r>
              <a:rPr lang="en-US" sz="2800" u="sng" dirty="0" smtClean="0">
                <a:solidFill>
                  <a:schemeClr val="bg1"/>
                </a:solidFill>
              </a:rPr>
              <a:t>asthenosphere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793" y="1284024"/>
            <a:ext cx="4507499" cy="27480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008" y="4345172"/>
            <a:ext cx="4609599" cy="206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2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94" y="1"/>
            <a:ext cx="9782365" cy="65314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Lower Mantle  &amp; Core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423" y="800060"/>
            <a:ext cx="629066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chemeClr val="bg1"/>
                </a:solidFill>
              </a:rPr>
              <a:t>Lower Mantle </a:t>
            </a:r>
            <a:r>
              <a:rPr lang="en-US" sz="2600" dirty="0" smtClean="0">
                <a:solidFill>
                  <a:schemeClr val="bg1"/>
                </a:solidFill>
              </a:rPr>
              <a:t>- Below the asthenosphere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bg1"/>
                </a:solidFill>
              </a:rPr>
              <a:t>Largest region inside earth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bg1"/>
                </a:solidFill>
              </a:rPr>
              <a:t>Less flexible than the upper mantle due to high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bg1"/>
                </a:solidFill>
              </a:rPr>
              <a:t>Magnesium and Iron are found here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bg1"/>
                </a:solidFill>
              </a:rPr>
              <a:t>Also called the </a:t>
            </a:r>
            <a:r>
              <a:rPr lang="en-US" sz="2600" b="1" i="1" u="sng" dirty="0" smtClean="0">
                <a:solidFill>
                  <a:schemeClr val="bg1"/>
                </a:solidFill>
              </a:rPr>
              <a:t>Mesosphere </a:t>
            </a:r>
            <a:endParaRPr lang="en-US" sz="2600" b="1" i="1" u="sng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9356" y="4049567"/>
            <a:ext cx="633078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chemeClr val="bg1"/>
                </a:solidFill>
              </a:rPr>
              <a:t>Earth’s Core – Two Parts 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1. Outer Core – Liquid 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2. Inner Core – Solid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Both are made mostly of Iron and Nickel 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787" y="3293050"/>
            <a:ext cx="5165416" cy="3340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136" y="93310"/>
            <a:ext cx="5574719" cy="282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6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30" y="94340"/>
            <a:ext cx="10363488" cy="662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03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5547"/>
            <a:ext cx="5403272" cy="90580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Major Tectonic Plates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1495" y="1334619"/>
            <a:ext cx="584225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Some are so large they support entire continents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We live on </a:t>
            </a:r>
            <a:r>
              <a:rPr lang="en-US" sz="2800" b="1" u="sng" dirty="0" smtClean="0">
                <a:solidFill>
                  <a:schemeClr val="bg1"/>
                </a:solidFill>
              </a:rPr>
              <a:t>North </a:t>
            </a:r>
            <a:r>
              <a:rPr lang="en-US" sz="2800" b="1" u="sng" dirty="0">
                <a:solidFill>
                  <a:schemeClr val="bg1"/>
                </a:solidFill>
              </a:rPr>
              <a:t>American Plate</a:t>
            </a:r>
            <a:r>
              <a:rPr lang="en-US" sz="2800" dirty="0">
                <a:solidFill>
                  <a:schemeClr val="bg1"/>
                </a:solidFill>
              </a:rPr>
              <a:t>. </a:t>
            </a:r>
            <a:endParaRPr lang="en-US" sz="28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Oceans completely cover some plates, such as the </a:t>
            </a:r>
            <a:r>
              <a:rPr lang="en-US" sz="2800" u="sng" dirty="0">
                <a:solidFill>
                  <a:schemeClr val="bg1"/>
                </a:solidFill>
              </a:rPr>
              <a:t>Juan de Fuca Plate</a:t>
            </a:r>
            <a:r>
              <a:rPr lang="en-US" sz="2800" dirty="0">
                <a:solidFill>
                  <a:schemeClr val="bg1"/>
                </a:solidFill>
              </a:rPr>
              <a:t>.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01495" y="679942"/>
            <a:ext cx="111980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 smtClean="0">
                <a:solidFill>
                  <a:schemeClr val="bg1"/>
                </a:solidFill>
              </a:rPr>
              <a:t>There are 15 </a:t>
            </a:r>
            <a:r>
              <a:rPr lang="en-US" sz="3200" b="1" u="sng" dirty="0">
                <a:solidFill>
                  <a:schemeClr val="bg1"/>
                </a:solidFill>
              </a:rPr>
              <a:t>large tectonic plates </a:t>
            </a:r>
            <a:r>
              <a:rPr lang="en-US" sz="3200" dirty="0">
                <a:solidFill>
                  <a:schemeClr val="bg1"/>
                </a:solidFill>
              </a:rPr>
              <a:t>within </a:t>
            </a:r>
            <a:r>
              <a:rPr lang="en-US" sz="3200" dirty="0" smtClean="0">
                <a:solidFill>
                  <a:schemeClr val="bg1"/>
                </a:solidFill>
              </a:rPr>
              <a:t>Earth’s Crust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2928" y="4615910"/>
            <a:ext cx="543757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Some </a:t>
            </a:r>
            <a:r>
              <a:rPr lang="en-US" sz="3200" dirty="0">
                <a:solidFill>
                  <a:schemeClr val="bg1"/>
                </a:solidFill>
              </a:rPr>
              <a:t>plates, such as the North American Plate</a:t>
            </a:r>
            <a:r>
              <a:rPr lang="en-US" sz="3200" dirty="0" smtClean="0">
                <a:solidFill>
                  <a:schemeClr val="bg1"/>
                </a:solidFill>
              </a:rPr>
              <a:t>, are </a:t>
            </a:r>
            <a:r>
              <a:rPr lang="en-US" sz="3200" dirty="0">
                <a:solidFill>
                  <a:schemeClr val="bg1"/>
                </a:solidFill>
              </a:rPr>
              <a:t>made of </a:t>
            </a:r>
            <a:r>
              <a:rPr lang="en-US" sz="3200" b="1" u="sng" dirty="0">
                <a:solidFill>
                  <a:schemeClr val="bg1"/>
                </a:solidFill>
              </a:rPr>
              <a:t>both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u="sng" dirty="0">
                <a:solidFill>
                  <a:schemeClr val="bg1"/>
                </a:solidFill>
              </a:rPr>
              <a:t>oceanic crust </a:t>
            </a:r>
            <a:r>
              <a:rPr lang="en-US" sz="3200" dirty="0">
                <a:solidFill>
                  <a:schemeClr val="bg1"/>
                </a:solidFill>
              </a:rPr>
              <a:t>and </a:t>
            </a:r>
            <a:r>
              <a:rPr lang="en-US" sz="3200" u="sng" dirty="0">
                <a:solidFill>
                  <a:schemeClr val="bg1"/>
                </a:solidFill>
              </a:rPr>
              <a:t>continental crust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736" y="3386765"/>
            <a:ext cx="4917038" cy="2913013"/>
          </a:xfrm>
          <a:prstGeom prst="rect">
            <a:avLst/>
          </a:prstGeom>
        </p:spPr>
      </p:pic>
      <p:pic>
        <p:nvPicPr>
          <p:cNvPr id="102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549" y="1264717"/>
            <a:ext cx="5355771" cy="169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477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e_ymrgZGLc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3028" y="156754"/>
            <a:ext cx="11564983" cy="65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6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125"/>
            <a:ext cx="4003766" cy="68861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Plate Boundaries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142" y="3391593"/>
            <a:ext cx="12148457" cy="5821680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As plates move relative to each other, different types of boundaries form where the plates meet. 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The </a:t>
            </a:r>
            <a:r>
              <a:rPr lang="en-US" sz="2400" u="sng" dirty="0" smtClean="0"/>
              <a:t>type of boundary </a:t>
            </a:r>
            <a:r>
              <a:rPr lang="en-US" sz="2400" dirty="0" smtClean="0"/>
              <a:t>that forms depends on </a:t>
            </a:r>
            <a:r>
              <a:rPr lang="en-US" sz="2400" u="sng" dirty="0" smtClean="0"/>
              <a:t>the relative motion </a:t>
            </a:r>
            <a:r>
              <a:rPr lang="en-US" sz="2400" dirty="0" smtClean="0"/>
              <a:t>of the plates.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88209" y="550962"/>
            <a:ext cx="122003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How do scientists describe the movement of a </a:t>
            </a:r>
            <a:r>
              <a:rPr lang="en-US" sz="3200" dirty="0" smtClean="0">
                <a:solidFill>
                  <a:schemeClr val="bg1"/>
                </a:solidFill>
              </a:rPr>
              <a:t>tectonic plate?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They </a:t>
            </a:r>
            <a:r>
              <a:rPr lang="en-US" sz="3200" dirty="0">
                <a:solidFill>
                  <a:schemeClr val="bg1"/>
                </a:solidFill>
              </a:rPr>
              <a:t>describe a plate’s relative </a:t>
            </a:r>
            <a:r>
              <a:rPr lang="en-US" sz="3200" dirty="0" smtClean="0">
                <a:solidFill>
                  <a:schemeClr val="bg1"/>
                </a:solidFill>
              </a:rPr>
              <a:t>motion — </a:t>
            </a:r>
            <a:r>
              <a:rPr lang="en-US" sz="3200" b="1" i="1" u="sng" dirty="0" smtClean="0">
                <a:solidFill>
                  <a:schemeClr val="bg1"/>
                </a:solidFill>
              </a:rPr>
              <a:t>how </a:t>
            </a:r>
            <a:r>
              <a:rPr lang="en-US" sz="3200" b="1" i="1" u="sng" dirty="0">
                <a:solidFill>
                  <a:schemeClr val="bg1"/>
                </a:solidFill>
              </a:rPr>
              <a:t>it </a:t>
            </a:r>
            <a:r>
              <a:rPr lang="en-US" sz="3200" b="1" i="1" u="sng" dirty="0" smtClean="0">
                <a:solidFill>
                  <a:schemeClr val="bg1"/>
                </a:solidFill>
              </a:rPr>
              <a:t>moves in </a:t>
            </a:r>
            <a:r>
              <a:rPr lang="en-US" sz="3200" b="1" i="1" u="sng" dirty="0">
                <a:solidFill>
                  <a:schemeClr val="bg1"/>
                </a:solidFill>
              </a:rPr>
              <a:t>relation to another plate</a:t>
            </a:r>
            <a:r>
              <a:rPr lang="en-US" sz="2800" b="1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497" y="1853855"/>
            <a:ext cx="7842897" cy="470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6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1141</TotalTime>
  <Words>869</Words>
  <Application>Microsoft Office PowerPoint</Application>
  <PresentationFormat>Widescreen</PresentationFormat>
  <Paragraphs>105</Paragraphs>
  <Slides>22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1_Office Theme</vt:lpstr>
      <vt:lpstr>Plate Tectonics</vt:lpstr>
      <vt:lpstr>What is a tectonic plate?</vt:lpstr>
      <vt:lpstr>PowerPoint Presentation</vt:lpstr>
      <vt:lpstr>Asthenosphere</vt:lpstr>
      <vt:lpstr>Lower Mantle  &amp; Core </vt:lpstr>
      <vt:lpstr>PowerPoint Presentation</vt:lpstr>
      <vt:lpstr>Major Tectonic Plates</vt:lpstr>
      <vt:lpstr>PowerPoint Presentation</vt:lpstr>
      <vt:lpstr>Plate Boundaries</vt:lpstr>
      <vt:lpstr>PowerPoint Presentation</vt:lpstr>
      <vt:lpstr>Divergent Boundaries</vt:lpstr>
      <vt:lpstr>Convergent Boundaries</vt:lpstr>
      <vt:lpstr>PowerPoint Presentation</vt:lpstr>
      <vt:lpstr>PowerPoint Presentation</vt:lpstr>
      <vt:lpstr>PowerPoint Presentation</vt:lpstr>
      <vt:lpstr>Transform Boundaries</vt:lpstr>
      <vt:lpstr>PowerPoint Presentation</vt:lpstr>
      <vt:lpstr>PowerPoint Presentation</vt:lpstr>
      <vt:lpstr>PowerPoint Presentation</vt:lpstr>
      <vt:lpstr>PowerPoint Presentation</vt:lpstr>
      <vt:lpstr>Why do tectonic plates move?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Plate Tectonics</dc:title>
  <dc:creator>Jason Tyler</dc:creator>
  <cp:lastModifiedBy>MaryBeth Petit</cp:lastModifiedBy>
  <cp:revision>77</cp:revision>
  <dcterms:created xsi:type="dcterms:W3CDTF">2018-01-09T18:21:01Z</dcterms:created>
  <dcterms:modified xsi:type="dcterms:W3CDTF">2020-02-11T14:42:02Z</dcterms:modified>
</cp:coreProperties>
</file>